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1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931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8229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A6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Чернівецький ліцей №12 «Ювілейний»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Звіт про </a:t>
            </a:r>
            <a:r>
              <a:rPr lang="en-US" sz="3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виконання</a:t>
            </a: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uk-UA" sz="3600" b="1" dirty="0" smtClean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ctr">
              <a:buNone/>
            </a:pPr>
            <a:r>
              <a:rPr lang="en-US" sz="3600" b="1" dirty="0" err="1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Стратегії</a:t>
            </a:r>
            <a:r>
              <a:rPr lang="en-US" sz="36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розвитку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2606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F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2021–2026 роки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2743200" y="3291840"/>
            <a:ext cx="3657600" cy="0"/>
          </a:xfrm>
          <a:prstGeom prst="line">
            <a:avLst/>
          </a:prstGeom>
          <a:noFill/>
          <a:ln w="19050">
            <a:solidFill>
              <a:srgbClr val="F5A62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199" y="3474720"/>
            <a:ext cx="8328991" cy="1395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реалізації підпроєктів • Досягнення • </a:t>
            </a:r>
            <a:r>
              <a:rPr lang="en-US" sz="1300" i="1" dirty="0" err="1" smtClean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Рекомендації</a:t>
            </a:r>
            <a:endParaRPr lang="uk-UA" sz="1300" i="1" dirty="0" smtClean="0">
              <a:solidFill>
                <a:srgbClr val="E8EDF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uk-UA" sz="1300" i="1" dirty="0">
              <a:solidFill>
                <a:srgbClr val="E8EDF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r">
              <a:buNone/>
            </a:pPr>
            <a:r>
              <a:rPr lang="uk-UA" sz="2800" b="1" i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Директор Руслана БАБУХ </a:t>
            </a:r>
          </a:p>
          <a:p>
            <a:pPr marL="0" indent="0" algn="ctr">
              <a:buNone/>
            </a:pPr>
            <a:endParaRPr lang="uk-UA" sz="1300" i="1" dirty="0">
              <a:solidFill>
                <a:srgbClr val="E8EDF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A2B5C"/>
          </a:solidFill>
          <a:ln w="12700">
            <a:solidFill>
              <a:srgbClr val="1A2B5C"/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457200" y="-119270"/>
            <a:ext cx="8229600" cy="878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 err="1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Загальний</a:t>
            </a:r>
            <a:r>
              <a:rPr lang="en-US" sz="26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b="1" dirty="0" err="1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огляд</a:t>
            </a:r>
            <a:r>
              <a:rPr lang="en-US" sz="26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b="1" dirty="0" err="1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Стратегії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розвитку ліцею успішно реалізується. Створено фундамент для сталого розвитку через системне управління, цифрову трансформацію, підтримку педагогів та активне партнерство з громадою.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" y="1874520"/>
            <a:ext cx="1965960" cy="24688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874520"/>
            <a:ext cx="1965960" cy="411480"/>
          </a:xfrm>
          <a:prstGeom prst="roundRect">
            <a:avLst>
              <a:gd name="adj" fmla="val 22222"/>
            </a:avLst>
          </a:prstGeom>
          <a:solidFill>
            <a:srgbClr val="2E5EAA"/>
          </a:solidFill>
          <a:ln w="12700">
            <a:solidFill>
              <a:srgbClr val="2E5E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892808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395728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Стабільне та відкрите, перехід до стратегічного лідерства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2514600" y="1874520"/>
            <a:ext cx="1965960" cy="24688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514600" y="1874520"/>
            <a:ext cx="1965960" cy="411480"/>
          </a:xfrm>
          <a:prstGeom prst="roundRect">
            <a:avLst>
              <a:gd name="adj" fmla="val 22222"/>
            </a:avLst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14600" y="1892808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Цифровий простір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606040" y="2395728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Workspace, AR Book, Canva — основа трансформації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663440" y="1874520"/>
            <a:ext cx="1965960" cy="24688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63440" y="1874520"/>
            <a:ext cx="1965960" cy="411480"/>
          </a:xfrm>
          <a:prstGeom prst="roundRect">
            <a:avLst>
              <a:gd name="adj" fmla="val 22222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63440" y="1892808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Методичний супровід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54880" y="2395728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Системна підтримка педагогів та інноваційні технології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6812280" y="1874520"/>
            <a:ext cx="1965960" cy="24688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12280" y="1874520"/>
            <a:ext cx="196596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12280" y="1892808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Партнерство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903720" y="2395728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uk-UA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</a:t>
            </a:r>
            <a:r>
              <a:rPr lang="en-US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</a:t>
            </a: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uk-UA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</a:t>
            </a:r>
            <a:r>
              <a:rPr lang="en-US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uk-UA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ДСНС</a:t>
            </a:r>
            <a:r>
              <a:rPr lang="en-US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цифровий NPS </a:t>
            </a:r>
            <a:r>
              <a:rPr lang="en-US" dirty="0" err="1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зворотн</a:t>
            </a:r>
            <a:r>
              <a:rPr lang="uk-UA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</a:t>
            </a:r>
            <a:r>
              <a:rPr lang="en-US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 </a:t>
            </a:r>
            <a:endParaRPr lang="uk-UA" dirty="0" smtClean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зв'язок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7200" y="44805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Пріоритети наступного етапу: стратегічне лідерство • цифрова аналітика • підтримка молодих педагогів • системне партнерство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5C"/>
          </a:solidFill>
          <a:ln w="12700">
            <a:solidFill>
              <a:srgbClr val="1A2B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Управління закладом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97280"/>
            <a:ext cx="3931920" cy="411480"/>
          </a:xfrm>
          <a:prstGeom prst="roundRect">
            <a:avLst>
              <a:gd name="adj" fmla="val 22222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1155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Досягнення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60020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розвитку з чіткими пріоритетами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Системне планування освітнього процесу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моніторинг та відкритість директора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 громадського самоврядування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Ефективна взаємодія з батьками й учнями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освітні партнерства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109728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097280"/>
            <a:ext cx="3931920" cy="41148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37760" y="11155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Проблемні зони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983480" y="160020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Переважання адміністративних над стратегічними функціями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чітких KPI для оцінки ефективності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Недостатнє використання цифрових інструментів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управління ризиками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Слабке оцінювання задоволеності учасників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65760" y="4663440"/>
            <a:ext cx="8412480" cy="365760"/>
          </a:xfrm>
          <a:prstGeom prst="roundRect">
            <a:avLst>
              <a:gd name="adj" fmla="val 20000"/>
            </a:avLst>
          </a:prstGeom>
          <a:solidFill>
            <a:srgbClr val="FFF3D0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468172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Висновок: Потрібен перехід до стратегічного лідерства, цифровізації та управління на основі даних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Єдиний інформаційний простір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74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Впроваджені інструменти: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417320"/>
            <a:ext cx="1591056" cy="502920"/>
          </a:xfrm>
          <a:prstGeom prst="roundRect">
            <a:avLst>
              <a:gd name="adj" fmla="val 18182"/>
            </a:avLst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426464"/>
            <a:ext cx="1591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Workspace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048256" y="1417320"/>
            <a:ext cx="1591056" cy="502920"/>
          </a:xfrm>
          <a:prstGeom prst="roundRect">
            <a:avLst>
              <a:gd name="adj" fmla="val 18182"/>
            </a:avLst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048256" y="1426464"/>
            <a:ext cx="1591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Padlet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730752" y="1417320"/>
            <a:ext cx="1591056" cy="502920"/>
          </a:xfrm>
          <a:prstGeom prst="roundRect">
            <a:avLst>
              <a:gd name="adj" fmla="val 18182"/>
            </a:avLst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30752" y="1426464"/>
            <a:ext cx="1591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Book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13248" y="1417320"/>
            <a:ext cx="1591056" cy="502920"/>
          </a:xfrm>
          <a:prstGeom prst="roundRect">
            <a:avLst>
              <a:gd name="adj" fmla="val 18182"/>
            </a:avLst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13248" y="1426464"/>
            <a:ext cx="1591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7095744" y="1417320"/>
            <a:ext cx="1591056" cy="502920"/>
          </a:xfrm>
          <a:prstGeom prst="roundRect">
            <a:avLst>
              <a:gd name="adj" fmla="val 18182"/>
            </a:avLst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95744" y="1426464"/>
            <a:ext cx="1591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Цифрові платформи ПК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65760" y="2103120"/>
            <a:ext cx="3931920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65760" y="2103120"/>
            <a:ext cx="3931920" cy="411480"/>
          </a:xfrm>
          <a:prstGeom prst="roundRect">
            <a:avLst>
              <a:gd name="adj" fmla="val 22222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12140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Досягнення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2606040"/>
            <a:ext cx="3657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цифровий освітній простір</a:t>
            </a:r>
            <a:endParaRPr lang="en-US" dirty="0"/>
          </a:p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Інтегрована комунікація між учасниками</a:t>
            </a:r>
            <a:endParaRPr lang="en-US" dirty="0"/>
          </a:p>
          <a:p>
            <a:pPr marL="342900" indent="-342900">
              <a:buSzPct val="100000"/>
              <a:buChar char="•"/>
            </a:pPr>
            <a:r>
              <a:rPr lang="en-US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Підвищення цифрової компетентності педагогів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846320" y="2103120"/>
            <a:ext cx="3931920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846320" y="2103120"/>
            <a:ext cx="3931920" cy="41148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37760" y="212140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Виклики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983480" y="2606040"/>
            <a:ext cx="3657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Залежність від технічного стану обладнання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Нерівномірний рівень цифрової компетентності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моніторингу ефективності ресурсів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Потреба у посиленні кібербезпеки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65760" y="4663440"/>
            <a:ext cx="8412480" cy="365760"/>
          </a:xfrm>
          <a:prstGeom prst="roundRect">
            <a:avLst>
              <a:gd name="adj" fmla="val 20000"/>
            </a:avLst>
          </a:prstGeom>
          <a:solidFill>
            <a:srgbClr val="FFF3D0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468172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Наступний крок: розвиток ШІ, модернізація бази, кібербезпека та оцінка ефективності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Нова українська школа (НУШ)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51560"/>
            <a:ext cx="3931920" cy="365760"/>
          </a:xfrm>
          <a:prstGeom prst="roundRect">
            <a:avLst>
              <a:gd name="adj" fmla="val 25000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60704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Сильні сторони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5488" y="1508760"/>
            <a:ext cx="3703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Сучасне освітнє середовище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Готовність педагогів до НУШ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Інтерактивні методи навчання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Системна методична підтримка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Активне впровадження ІКТ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05156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46320" y="1051560"/>
            <a:ext cx="3931920" cy="365760"/>
          </a:xfrm>
          <a:prstGeom prst="roundRect">
            <a:avLst>
              <a:gd name="adj" fmla="val 25000"/>
            </a:avLst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46320" y="1060704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Слабкі сторони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956048" y="1508760"/>
            <a:ext cx="3703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Недостатнє фінансування МТБ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Нерівномірна цифрова компетентність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навантаженість педагогів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97180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5760" y="2971800"/>
            <a:ext cx="3931920" cy="365760"/>
          </a:xfrm>
          <a:prstGeom prst="roundRect">
            <a:avLst>
              <a:gd name="adj" fmla="val 25000"/>
            </a:avLst>
          </a:prstGeom>
          <a:solidFill>
            <a:srgbClr val="2E5EAA"/>
          </a:solidFill>
          <a:ln w="12700">
            <a:solidFill>
              <a:srgbClr val="2E5E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2980944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Можливості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5488" y="3429000"/>
            <a:ext cx="3703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Участь у грантових проєктах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Співпраця з ГО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Поширення досвіду регіонально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цифрових платформ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846320" y="297180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846320" y="2971800"/>
            <a:ext cx="3931920" cy="365760"/>
          </a:xfrm>
          <a:prstGeom prst="roundRect">
            <a:avLst>
              <a:gd name="adj" fmla="val 25000"/>
            </a:avLst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46320" y="2980944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Загрози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956048" y="3429000"/>
            <a:ext cx="3703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Нестабільна соціально-економічна ситуація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воєнного стану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Швидкі зміни законодавства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4864608"/>
            <a:ext cx="8412480" cy="182880"/>
          </a:xfrm>
          <a:prstGeom prst="roundRect">
            <a:avLst>
              <a:gd name="adj" fmla="val 30000"/>
            </a:avLst>
          </a:prstGeom>
          <a:solidFill>
            <a:srgbClr val="FFF3D0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48737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Оновлення МТБ • Розширення цифрових інструментів • Розвиток інноваційної діяльності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5C"/>
          </a:solidFill>
          <a:ln w="12700">
            <a:solidFill>
              <a:srgbClr val="1A2B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Розвиток та виховання учнів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1078992"/>
            <a:ext cx="2651760" cy="3858768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11480" y="1115568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2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Презумція талановитості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11480" y="1783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Інформаційний банк обдарованих дітей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кількості перемог на олімпіадах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Співпраця з БМАНУ та ЗВО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3246120"/>
            <a:ext cx="2468880" cy="1508760"/>
          </a:xfrm>
          <a:prstGeom prst="roundRect">
            <a:avLst>
              <a:gd name="adj" fmla="val 4848"/>
            </a:avLst>
          </a:prstGeom>
          <a:solidFill>
            <a:srgbClr val="FFF0F0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4632" y="3291840"/>
            <a:ext cx="2331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</a:t>
            </a:r>
            <a:r>
              <a:rPr lang="uk-UA" sz="1400" dirty="0" smtClean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Посилити </a:t>
            </a:r>
            <a:r>
              <a:rPr lang="en-US" sz="1400" dirty="0" err="1" smtClean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психологічн</a:t>
            </a:r>
            <a:r>
              <a:rPr lang="uk-UA" sz="1400" dirty="0" smtClean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</a:t>
            </a:r>
            <a:r>
              <a:rPr lang="en-US" sz="1400" dirty="0" smtClean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 smtClean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підтримк</a:t>
            </a:r>
            <a:r>
              <a:rPr lang="uk-UA" sz="1400" dirty="0" smtClean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</a:t>
            </a:r>
            <a:r>
              <a:rPr lang="en-US" sz="1400" dirty="0" smtClean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Потреба цифровізації портфоліо.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154680" y="1078992"/>
            <a:ext cx="2651760" cy="3858768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46120" y="1115568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2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🇺🇦 З Україною в серці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246120" y="1783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Системна нац.-патріотична робота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Волонтерство і підтримка громади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Участь у грі «Джура»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246120" y="3246120"/>
            <a:ext cx="2468880" cy="1508760"/>
          </a:xfrm>
          <a:prstGeom prst="roundRect">
            <a:avLst>
              <a:gd name="adj" fmla="val 4848"/>
            </a:avLst>
          </a:prstGeom>
          <a:solidFill>
            <a:srgbClr val="FFF0F0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19272" y="3291840"/>
            <a:ext cx="2331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</a:t>
            </a:r>
            <a:r>
              <a:rPr lang="en-US" sz="14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Кількість заходів домінує над якістю. Потрібен компетентнісний підхід.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989320" y="1078992"/>
            <a:ext cx="2651760" cy="3858768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080760" y="1115568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2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💎 Духовно розвинена особистість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080760" y="1783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Гуманістична виховна модель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Профілактика девіантної поведінки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Волонтерський рух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080760" y="3246120"/>
            <a:ext cx="2468880" cy="1508760"/>
          </a:xfrm>
          <a:prstGeom prst="roundRect">
            <a:avLst>
              <a:gd name="adj" fmla="val 4848"/>
            </a:avLst>
          </a:prstGeom>
          <a:solidFill>
            <a:srgbClr val="FFF0F0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53912" y="3291840"/>
            <a:ext cx="2331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</a:t>
            </a:r>
            <a:r>
              <a:rPr lang="en-US" sz="14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Недостатня мережа гуртків. Потрібно підсилити супровід пільгових категорій.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Здоров'я, безпека та інклюзивність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1051560"/>
            <a:ext cx="2651760" cy="388620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51560"/>
            <a:ext cx="2651760" cy="384048"/>
          </a:xfrm>
          <a:prstGeom prst="roundRect">
            <a:avLst>
              <a:gd name="adj" fmla="val 23810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06984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Здоров'я учнів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50876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Харчування і питний режим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Психосоціальна підтримка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Здоров'язбережувальні технології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Партнерство з медичними закладами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11480" y="3017520"/>
            <a:ext cx="2468880" cy="0"/>
          </a:xfrm>
          <a:prstGeom prst="line">
            <a:avLst/>
          </a:prstGeom>
          <a:noFill/>
          <a:ln w="12700">
            <a:solidFill>
              <a:srgbClr val="E8EDF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30632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Потребує уваги: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11480" y="3355848"/>
            <a:ext cx="24688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Гіподинамія та гаджетозалежність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планових медоглядів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Слабка спортивна інфраструктура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154680" y="1051560"/>
            <a:ext cx="2651760" cy="388620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154680" y="1051560"/>
            <a:ext cx="2651760" cy="384048"/>
          </a:xfrm>
          <a:prstGeom prst="roundRect">
            <a:avLst>
              <a:gd name="adj" fmla="val 23810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54680" y="106984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Безпечне середовище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246120" y="150876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охорони праці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Тижні безпеки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Мінна безпека і цивільний захист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Співпраця з ДСНС і поліцією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246120" y="3017520"/>
            <a:ext cx="2468880" cy="0"/>
          </a:xfrm>
          <a:prstGeom prst="line">
            <a:avLst/>
          </a:prstGeom>
          <a:noFill/>
          <a:ln w="12700">
            <a:solidFill>
              <a:srgbClr val="E8EDF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46120" y="30632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Потребує уваги: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246120" y="3355848"/>
            <a:ext cx="24688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Переважання інструктажів над практикою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оцінювання навичок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989320" y="1051560"/>
            <a:ext cx="2651760" cy="388620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989320" y="1051560"/>
            <a:ext cx="2651760" cy="384048"/>
          </a:xfrm>
          <a:prstGeom prst="roundRect">
            <a:avLst>
              <a:gd name="adj" fmla="val 23810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89320" y="106984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Діти з ООП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080760" y="150876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Інклюзивне середовище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Команда психолого-пед. супроводу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Ефективна співпраця з батьками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080760" y="3017520"/>
            <a:ext cx="2468880" cy="0"/>
          </a:xfrm>
          <a:prstGeom prst="line">
            <a:avLst/>
          </a:prstGeom>
          <a:noFill/>
          <a:ln w="12700">
            <a:solidFill>
              <a:srgbClr val="E8EDF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80760" y="30632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Потребує уваги: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080760" y="3355848"/>
            <a:ext cx="24688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Обмежена безбар'єрність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Кадровий дефіцит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Брак спец. обладнання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Матеріально-технічна база та екологія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4160520" cy="3794760"/>
          </a:xfrm>
          <a:prstGeom prst="roundRect">
            <a:avLst>
              <a:gd name="adj" fmla="val 241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97280"/>
            <a:ext cx="4160520" cy="384048"/>
          </a:xfrm>
          <a:prstGeom prst="roundRect">
            <a:avLst>
              <a:gd name="adj" fmla="val 23810"/>
            </a:avLst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11556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МТБ: підпроєкт 4.5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572768"/>
            <a:ext cx="3886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Модернізація навчальних приміщень НУШ 5–8 клас</a:t>
            </a:r>
            <a:endParaRPr lang="en-US" sz="1400" b="1" dirty="0"/>
          </a:p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Планшети, інтерактивні дошки, проєктори (частково)</a:t>
            </a:r>
            <a:endParaRPr lang="en-US" sz="1400" b="1" dirty="0"/>
          </a:p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Нерівномірне забезпечення кабінетів</a:t>
            </a:r>
            <a:endParaRPr lang="en-US" sz="1400" b="1" dirty="0"/>
          </a:p>
        </p:txBody>
      </p:sp>
      <p:sp>
        <p:nvSpPr>
          <p:cNvPr id="8" name="Text 6"/>
          <p:cNvSpPr/>
          <p:nvPr/>
        </p:nvSpPr>
        <p:spPr>
          <a:xfrm>
            <a:off x="502920" y="283464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Рекомендації: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154680"/>
            <a:ext cx="388620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 стану кабінетів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Мультимедіа в усіх класах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Профільні освітні простори 10–12 кл.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STEM та цифрова інфраструктура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17720" y="1097280"/>
            <a:ext cx="4160520" cy="3794760"/>
          </a:xfrm>
          <a:prstGeom prst="roundRect">
            <a:avLst>
              <a:gd name="adj" fmla="val 241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17720" y="1097280"/>
            <a:ext cx="4160520" cy="384048"/>
          </a:xfrm>
          <a:prstGeom prst="roundRect">
            <a:avLst>
              <a:gd name="adj" fmla="val 23810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09160" y="111556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Енергозбереження та екологія (4.4)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754880" y="1572768"/>
            <a:ext cx="3886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Екологічні акції: макулатура, батарейки</a:t>
            </a:r>
            <a:endParaRPr lang="en-US" sz="1400" b="1" dirty="0"/>
          </a:p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Енергомоніторинг і термомодернізація</a:t>
            </a:r>
            <a:endParaRPr lang="en-US" sz="1400" b="1" dirty="0"/>
          </a:p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Навчально-методичні матеріали</a:t>
            </a:r>
            <a:endParaRPr lang="en-US" sz="1400" b="1" dirty="0"/>
          </a:p>
          <a:p>
            <a:pPr marL="342900" indent="-342900">
              <a:buSzPct val="100000"/>
              <a:buChar char="•"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Творчі конкурси з тематики екології</a:t>
            </a:r>
            <a:endParaRPr lang="en-US" sz="1400" b="1" dirty="0"/>
          </a:p>
        </p:txBody>
      </p:sp>
      <p:sp>
        <p:nvSpPr>
          <p:cNvPr id="14" name="Text 12"/>
          <p:cNvSpPr/>
          <p:nvPr/>
        </p:nvSpPr>
        <p:spPr>
          <a:xfrm>
            <a:off x="4754880" y="297180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Виклики: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54880" y="3291840"/>
            <a:ext cx="3886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Нерівномірність заходів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Слабке закріплення навичок енергозбереження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системи моніторингу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2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рекомендації для подальшого розвитку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47472" y="996696"/>
            <a:ext cx="2633472" cy="1737360"/>
          </a:xfrm>
          <a:prstGeom prst="roundRect">
            <a:avLst>
              <a:gd name="adj" fmla="val 5263"/>
            </a:avLst>
          </a:prstGeom>
          <a:solidFill>
            <a:srgbClr val="253872"/>
          </a:solidFill>
          <a:ln w="12700">
            <a:solidFill>
              <a:srgbClr val="3B529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61288"/>
            <a:ext cx="502920" cy="50292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612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33272" y="117957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Стратегічне лідерство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73736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Впровадити KPI для оцінки ефективності та систему моніторингу Стратегії</a:t>
            </a:r>
            <a:endParaRPr lang="en-US" sz="1600" b="1" dirty="0"/>
          </a:p>
        </p:txBody>
      </p:sp>
      <p:sp>
        <p:nvSpPr>
          <p:cNvPr id="8" name="Shape 6"/>
          <p:cNvSpPr/>
          <p:nvPr/>
        </p:nvSpPr>
        <p:spPr>
          <a:xfrm>
            <a:off x="3182112" y="1051560"/>
            <a:ext cx="2633472" cy="1737360"/>
          </a:xfrm>
          <a:prstGeom prst="roundRect">
            <a:avLst>
              <a:gd name="adj" fmla="val 5263"/>
            </a:avLst>
          </a:prstGeom>
          <a:solidFill>
            <a:srgbClr val="253872"/>
          </a:solidFill>
          <a:ln w="12700">
            <a:solidFill>
              <a:srgbClr val="3B529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91840" y="1161288"/>
            <a:ext cx="502920" cy="50292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91840" y="11612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867912" y="117957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аналітика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91840" y="173736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Розвивати ШІ-інструменти, кібербезпеку, оцінку ефективності цифрових ресурсів</a:t>
            </a:r>
            <a:endParaRPr lang="en-US" sz="1600" b="1" dirty="0"/>
          </a:p>
        </p:txBody>
      </p:sp>
      <p:sp>
        <p:nvSpPr>
          <p:cNvPr id="13" name="Shape 11"/>
          <p:cNvSpPr/>
          <p:nvPr/>
        </p:nvSpPr>
        <p:spPr>
          <a:xfrm>
            <a:off x="6016752" y="1051560"/>
            <a:ext cx="2633472" cy="1737360"/>
          </a:xfrm>
          <a:prstGeom prst="roundRect">
            <a:avLst>
              <a:gd name="adj" fmla="val 5263"/>
            </a:avLst>
          </a:prstGeom>
          <a:solidFill>
            <a:srgbClr val="253872"/>
          </a:solidFill>
          <a:ln w="12700">
            <a:solidFill>
              <a:srgbClr val="3B529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26480" y="1161288"/>
            <a:ext cx="502920" cy="50292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26480" y="11612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702552" y="117957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Підтримка педагогів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126480" y="173736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Посилити супровід молодих вчителів, профілактику вигорання та методичні ресурси</a:t>
            </a:r>
            <a:endParaRPr lang="en-US" sz="1600" b="1" dirty="0"/>
          </a:p>
        </p:txBody>
      </p:sp>
      <p:sp>
        <p:nvSpPr>
          <p:cNvPr id="18" name="Shape 16"/>
          <p:cNvSpPr/>
          <p:nvPr/>
        </p:nvSpPr>
        <p:spPr>
          <a:xfrm>
            <a:off x="347472" y="2926080"/>
            <a:ext cx="2633472" cy="1737360"/>
          </a:xfrm>
          <a:prstGeom prst="roundRect">
            <a:avLst>
              <a:gd name="adj" fmla="val 5263"/>
            </a:avLst>
          </a:prstGeom>
          <a:solidFill>
            <a:srgbClr val="253872"/>
          </a:solidFill>
          <a:ln w="12700">
            <a:solidFill>
              <a:srgbClr val="3B529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3035808"/>
            <a:ext cx="502920" cy="50292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035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33272" y="305409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Партнерства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361188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Систематизувати комунікацію, розширити залученість батьків і громади</a:t>
            </a:r>
            <a:endParaRPr lang="en-US" sz="1600" b="1" dirty="0"/>
          </a:p>
        </p:txBody>
      </p:sp>
      <p:sp>
        <p:nvSpPr>
          <p:cNvPr id="23" name="Shape 21"/>
          <p:cNvSpPr/>
          <p:nvPr/>
        </p:nvSpPr>
        <p:spPr>
          <a:xfrm>
            <a:off x="3182112" y="2926080"/>
            <a:ext cx="2633472" cy="1737360"/>
          </a:xfrm>
          <a:prstGeom prst="roundRect">
            <a:avLst>
              <a:gd name="adj" fmla="val 5263"/>
            </a:avLst>
          </a:prstGeom>
          <a:solidFill>
            <a:srgbClr val="253872"/>
          </a:solidFill>
          <a:ln w="12700">
            <a:solidFill>
              <a:srgbClr val="3B529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91840" y="3035808"/>
            <a:ext cx="502920" cy="50292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91840" y="3035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3867912" y="305409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МТБ та інфраструктура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291840" y="361188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Провести аудит кабінетів, забезпечити STEM-простори, підготувати профільну школу</a:t>
            </a:r>
            <a:endParaRPr lang="en-US" sz="1600" b="1" dirty="0"/>
          </a:p>
        </p:txBody>
      </p:sp>
      <p:sp>
        <p:nvSpPr>
          <p:cNvPr id="28" name="Shape 26"/>
          <p:cNvSpPr/>
          <p:nvPr/>
        </p:nvSpPr>
        <p:spPr>
          <a:xfrm>
            <a:off x="6016752" y="2926080"/>
            <a:ext cx="2633472" cy="1737360"/>
          </a:xfrm>
          <a:prstGeom prst="roundRect">
            <a:avLst>
              <a:gd name="adj" fmla="val 5263"/>
            </a:avLst>
          </a:prstGeom>
          <a:solidFill>
            <a:srgbClr val="253872"/>
          </a:solidFill>
          <a:ln w="12700">
            <a:solidFill>
              <a:srgbClr val="3B529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26480" y="3035808"/>
            <a:ext cx="502920" cy="502920"/>
          </a:xfrm>
          <a:prstGeom prst="ellipse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6480" y="3035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702552" y="305409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Психологічна підтримка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126480" y="361188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Забезпечити зони розвантаження, підтримку дітей ООП та пільгових категорій</a:t>
            </a:r>
            <a:endParaRPr lang="en-US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2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5A6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Загальний висновок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097280"/>
            <a:ext cx="8046720" cy="2423160"/>
          </a:xfrm>
          <a:prstGeom prst="roundRect">
            <a:avLst>
              <a:gd name="adj" fmla="val 4800"/>
            </a:avLst>
          </a:prstGeom>
          <a:solidFill>
            <a:srgbClr val="253872"/>
          </a:solidFill>
          <a:ln w="12700">
            <a:solidFill>
              <a:srgbClr val="F5A623">
                <a:alpha val="4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357" y="1143000"/>
            <a:ext cx="7836009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розвитку ліцею успішно реалізується. Створено міцний фундамент для сталого розвитку через системне управління, цифрову трансформацію, підтримку педагогічного колективу та активне партнерство з громадою.</a:t>
            </a:r>
            <a:endParaRPr lang="en-US" sz="1600" b="1" dirty="0"/>
          </a:p>
          <a:p>
            <a:pPr marL="0" indent="0" algn="l">
              <a:buNone/>
            </a:pPr>
            <a:endParaRPr lang="en-US" sz="1600" b="1" dirty="0"/>
          </a:p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подальшого прогресу необхідно змістити акценти на стратегічне лідерство, цифрову аналітику і моніторинг, підтримку молодих педагогів, а також розширення і систематизацію партнерських співпраць — забезпечуючи стабільність, ефективність і відкритість освітнього процесу.</a:t>
            </a:r>
            <a:endParaRPr lang="en-US" sz="1600" b="1" dirty="0"/>
          </a:p>
        </p:txBody>
      </p:sp>
      <p:sp>
        <p:nvSpPr>
          <p:cNvPr id="7" name="Shape 5"/>
          <p:cNvSpPr/>
          <p:nvPr/>
        </p:nvSpPr>
        <p:spPr>
          <a:xfrm>
            <a:off x="548640" y="3657600"/>
            <a:ext cx="1828800" cy="1097280"/>
          </a:xfrm>
          <a:prstGeom prst="roundRect">
            <a:avLst>
              <a:gd name="adj" fmla="val 8333"/>
            </a:avLst>
          </a:prstGeom>
          <a:solidFill>
            <a:srgbClr val="F5A623">
              <a:alpha val="85000"/>
            </a:srgbClr>
          </a:solidFill>
          <a:ln w="12700">
            <a:solidFill>
              <a:srgbClr val="F5A623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370332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548640" y="42976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охоплення держ. мовою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560320" y="3657600"/>
            <a:ext cx="1828800" cy="1097280"/>
          </a:xfrm>
          <a:prstGeom prst="roundRect">
            <a:avLst>
              <a:gd name="adj" fmla="val 8333"/>
            </a:avLst>
          </a:prstGeom>
          <a:solidFill>
            <a:srgbClr val="F5A623">
              <a:alpha val="85000"/>
            </a:srgbClr>
          </a:solidFill>
          <a:ln w="12700">
            <a:solidFill>
              <a:srgbClr val="F5A623">
                <a:alpha val="4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0" y="370332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2560320" y="42976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активних підпроєкти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0" y="3657600"/>
            <a:ext cx="1828800" cy="1097280"/>
          </a:xfrm>
          <a:prstGeom prst="roundRect">
            <a:avLst>
              <a:gd name="adj" fmla="val 8333"/>
            </a:avLst>
          </a:prstGeom>
          <a:solidFill>
            <a:srgbClr val="F5A623">
              <a:alpha val="85000"/>
            </a:srgbClr>
          </a:solidFill>
          <a:ln w="12700">
            <a:solidFill>
              <a:srgbClr val="F5A623">
                <a:alpha val="4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370332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НУШ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72000" y="42976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успішно впроваджено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656567" y="3657600"/>
            <a:ext cx="1828800" cy="1097280"/>
          </a:xfrm>
          <a:prstGeom prst="roundRect">
            <a:avLst>
              <a:gd name="adj" fmla="val 8333"/>
            </a:avLst>
          </a:prstGeom>
          <a:solidFill>
            <a:srgbClr val="F5A623">
              <a:alpha val="85000"/>
            </a:srgbClr>
          </a:solidFill>
          <a:ln w="12700">
            <a:solidFill>
              <a:srgbClr val="F5A623">
                <a:alpha val="4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0" y="370332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6583680" y="42976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рік завершення Стратегії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0417" y="1119810"/>
            <a:ext cx="70369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>
                <a:solidFill>
                  <a:srgbClr val="C00000"/>
                </a:solidFill>
              </a:rPr>
              <a:t>Ілон </a:t>
            </a:r>
            <a:r>
              <a:rPr lang="uk-UA" b="1" i="1" dirty="0" err="1">
                <a:solidFill>
                  <a:srgbClr val="C00000"/>
                </a:solidFill>
              </a:rPr>
              <a:t>Маск</a:t>
            </a:r>
            <a:r>
              <a:rPr lang="uk-UA" b="1" i="1" dirty="0">
                <a:solidFill>
                  <a:srgbClr val="C00000"/>
                </a:solidFill>
              </a:rPr>
              <a:t> (підприємець, засновник </a:t>
            </a:r>
            <a:r>
              <a:rPr lang="en-US" b="1" i="1" dirty="0" err="1">
                <a:solidFill>
                  <a:srgbClr val="C00000"/>
                </a:solidFill>
              </a:rPr>
              <a:t>SpaceX</a:t>
            </a:r>
            <a:r>
              <a:rPr lang="en-US" b="1" i="1" dirty="0">
                <a:solidFill>
                  <a:srgbClr val="C00000"/>
                </a:solidFill>
              </a:rPr>
              <a:t>, Tesla</a:t>
            </a:r>
            <a:r>
              <a:rPr lang="en-US" b="1" i="1" dirty="0" smtClean="0">
                <a:solidFill>
                  <a:srgbClr val="C00000"/>
                </a:solidFill>
              </a:rPr>
              <a:t>):</a:t>
            </a:r>
            <a:r>
              <a:rPr lang="uk-UA" b="1" i="1" dirty="0" smtClean="0">
                <a:solidFill>
                  <a:srgbClr val="C00000"/>
                </a:solidFill>
              </a:rPr>
              <a:t> </a:t>
            </a:r>
          </a:p>
          <a:p>
            <a:endParaRPr lang="uk-UA" b="1" i="1" dirty="0" smtClean="0">
              <a:solidFill>
                <a:srgbClr val="C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«</a:t>
            </a:r>
            <a:r>
              <a:rPr lang="uk-UA" sz="2000" b="1" dirty="0">
                <a:solidFill>
                  <a:srgbClr val="002060"/>
                </a:solidFill>
              </a:rPr>
              <a:t>Дивіться на знання як на семантичне дерево. Переконайтеся, що ви розумієте фундаментальні принципи — стовбур і великі гілки, перш ніж переходити до листя/деталей, інакше їм ні на чому буде триматися</a:t>
            </a:r>
            <a:r>
              <a:rPr lang="uk-UA" sz="2000" b="1" dirty="0" smtClean="0">
                <a:solidFill>
                  <a:srgbClr val="002060"/>
                </a:solidFill>
              </a:rPr>
              <a:t>».</a:t>
            </a:r>
          </a:p>
          <a:p>
            <a:pPr algn="ctr"/>
            <a:endParaRPr lang="uk-UA" sz="2000" b="1" dirty="0">
              <a:solidFill>
                <a:srgbClr val="002060"/>
              </a:solidFill>
            </a:endParaRPr>
          </a:p>
          <a:p>
            <a:pPr algn="ctr"/>
            <a:endParaRPr lang="uk-UA" sz="2000" b="1" dirty="0" smtClean="0">
              <a:solidFill>
                <a:srgbClr val="002060"/>
              </a:solidFill>
            </a:endParaRPr>
          </a:p>
          <a:p>
            <a:pPr algn="ctr"/>
            <a:endParaRPr lang="uk-UA" sz="2000" b="1" dirty="0">
              <a:solidFill>
                <a:srgbClr val="002060"/>
              </a:solidFill>
            </a:endParaRPr>
          </a:p>
          <a:p>
            <a:pPr algn="ctr"/>
            <a:r>
              <a:rPr lang="uk-UA" sz="3600" b="1" i="1" dirty="0" smtClean="0">
                <a:solidFill>
                  <a:srgbClr val="4C143D"/>
                </a:solidFill>
                <a:latin typeface="Arial Black" panose="020B0A04020102020204" pitchFamily="34" charset="0"/>
              </a:rPr>
              <a:t>ДЯКУЮ ЗА УВАГУ!</a:t>
            </a:r>
          </a:p>
          <a:p>
            <a:pPr algn="ctr"/>
            <a:endParaRPr lang="uk-UA" sz="2000" b="1" dirty="0">
              <a:solidFill>
                <a:srgbClr val="002060"/>
              </a:solidFill>
            </a:endParaRPr>
          </a:p>
          <a:p>
            <a:pPr algn="ctr"/>
            <a:endParaRPr lang="uk-UA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46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782</Words>
  <Application>Microsoft Office PowerPoint</Application>
  <PresentationFormat>Экран (16:9)</PresentationFormat>
  <Paragraphs>181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про виконання Стратегії розвитку ліцею №12 «Ювілейний»</dc:title>
  <dc:subject>PptxGenJS Presentation</dc:subject>
  <dc:creator>PptxGenJS</dc:creator>
  <cp:lastModifiedBy>user</cp:lastModifiedBy>
  <cp:revision>5</cp:revision>
  <dcterms:created xsi:type="dcterms:W3CDTF">2026-06-25T21:44:36Z</dcterms:created>
  <dcterms:modified xsi:type="dcterms:W3CDTF">2026-06-25T22:06:16Z</dcterms:modified>
</cp:coreProperties>
</file>